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5" r:id="rId3"/>
    <p:sldId id="264" r:id="rId4"/>
    <p:sldId id="263" r:id="rId5"/>
    <p:sldId id="260" r:id="rId6"/>
    <p:sldId id="261" r:id="rId7"/>
    <p:sldId id="262" r:id="rId8"/>
    <p:sldId id="257" r:id="rId9"/>
    <p:sldId id="259" r:id="rId10"/>
    <p:sldId id="258" r:id="rId11"/>
  </p:sldIdLst>
  <p:sldSz cx="12239625" cy="6659563"/>
  <p:notesSz cx="6858000" cy="9144000"/>
  <p:defaultTextStyle>
    <a:defPPr>
      <a:defRPr lang="en-US"/>
    </a:defPPr>
    <a:lvl1pPr marL="0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4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7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8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31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52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75" algn="l" defTabSz="4571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A53"/>
    <a:srgbClr val="FFFFFF"/>
    <a:srgbClr val="FEED01"/>
    <a:srgbClr val="FF1009"/>
    <a:srgbClr val="208AB0"/>
    <a:srgbClr val="F84A33"/>
    <a:srgbClr val="FAF63F"/>
    <a:srgbClr val="3EA31B"/>
    <a:srgbClr val="68DF81"/>
    <a:srgbClr val="FCA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394" autoAdjust="0"/>
  </p:normalViewPr>
  <p:slideViewPr>
    <p:cSldViewPr snapToGrid="0">
      <p:cViewPr varScale="1">
        <p:scale>
          <a:sx n="118" d="100"/>
          <a:sy n="118" d="100"/>
        </p:scale>
        <p:origin x="624" y="90"/>
      </p:cViewPr>
      <p:guideLst>
        <p:guide orient="horz" pos="2120"/>
        <p:guide pos="3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089888"/>
            <a:ext cx="9179719" cy="2318515"/>
          </a:xfrm>
        </p:spPr>
        <p:txBody>
          <a:bodyPr anchor="b"/>
          <a:lstStyle>
            <a:lvl1pPr algn="ctr"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497814"/>
            <a:ext cx="9179719" cy="1607852"/>
          </a:xfrm>
        </p:spPr>
        <p:txBody>
          <a:bodyPr/>
          <a:lstStyle>
            <a:lvl1pPr marL="0" indent="0" algn="ctr">
              <a:buNone/>
              <a:defRPr sz="2330"/>
            </a:lvl1pPr>
            <a:lvl2pPr marL="443984" indent="0" algn="ctr">
              <a:buNone/>
              <a:defRPr sz="1942"/>
            </a:lvl2pPr>
            <a:lvl3pPr marL="887968" indent="0" algn="ctr">
              <a:buNone/>
              <a:defRPr sz="1748"/>
            </a:lvl3pPr>
            <a:lvl4pPr marL="1331952" indent="0" algn="ctr">
              <a:buNone/>
              <a:defRPr sz="1554"/>
            </a:lvl4pPr>
            <a:lvl5pPr marL="1775937" indent="0" algn="ctr">
              <a:buNone/>
              <a:defRPr sz="1554"/>
            </a:lvl5pPr>
            <a:lvl6pPr marL="2219920" indent="0" algn="ctr">
              <a:buNone/>
              <a:defRPr sz="1554"/>
            </a:lvl6pPr>
            <a:lvl7pPr marL="2663904" indent="0" algn="ctr">
              <a:buNone/>
              <a:defRPr sz="1554"/>
            </a:lvl7pPr>
            <a:lvl8pPr marL="3107887" indent="0" algn="ctr">
              <a:buNone/>
              <a:defRPr sz="1554"/>
            </a:lvl8pPr>
            <a:lvl9pPr marL="3551872" indent="0" algn="ctr">
              <a:buNone/>
              <a:defRPr sz="1554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231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061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4" y="354561"/>
            <a:ext cx="2639169" cy="56436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5" y="354561"/>
            <a:ext cx="7764512" cy="56436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545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51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00" y="1660268"/>
            <a:ext cx="10556677" cy="2770193"/>
          </a:xfrm>
        </p:spPr>
        <p:txBody>
          <a:bodyPr anchor="b"/>
          <a:lstStyle>
            <a:lvl1pPr>
              <a:defRPr sz="582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00" y="4456667"/>
            <a:ext cx="10556677" cy="1456779"/>
          </a:xfrm>
        </p:spPr>
        <p:txBody>
          <a:bodyPr/>
          <a:lstStyle>
            <a:lvl1pPr marL="0" indent="0">
              <a:buNone/>
              <a:defRPr sz="2330">
                <a:solidFill>
                  <a:schemeClr val="tx1">
                    <a:tint val="75000"/>
                  </a:schemeClr>
                </a:solidFill>
              </a:defRPr>
            </a:lvl1pPr>
            <a:lvl2pPr marL="443984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68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5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3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20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04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887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7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6200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772799"/>
            <a:ext cx="5201841" cy="422543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0717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54561"/>
            <a:ext cx="10556677" cy="128720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70" y="1632518"/>
            <a:ext cx="5177936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70" y="2432591"/>
            <a:ext cx="5177936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1" y="1632518"/>
            <a:ext cx="5203435" cy="800072"/>
          </a:xfrm>
        </p:spPr>
        <p:txBody>
          <a:bodyPr anchor="b"/>
          <a:lstStyle>
            <a:lvl1pPr marL="0" indent="0">
              <a:buNone/>
              <a:defRPr sz="2330" b="1"/>
            </a:lvl1pPr>
            <a:lvl2pPr marL="443984" indent="0">
              <a:buNone/>
              <a:defRPr sz="1942" b="1"/>
            </a:lvl2pPr>
            <a:lvl3pPr marL="887968" indent="0">
              <a:buNone/>
              <a:defRPr sz="1748" b="1"/>
            </a:lvl3pPr>
            <a:lvl4pPr marL="1331952" indent="0">
              <a:buNone/>
              <a:defRPr sz="1554" b="1"/>
            </a:lvl4pPr>
            <a:lvl5pPr marL="1775937" indent="0">
              <a:buNone/>
              <a:defRPr sz="1554" b="1"/>
            </a:lvl5pPr>
            <a:lvl6pPr marL="2219920" indent="0">
              <a:buNone/>
              <a:defRPr sz="1554" b="1"/>
            </a:lvl6pPr>
            <a:lvl7pPr marL="2663904" indent="0">
              <a:buNone/>
              <a:defRPr sz="1554" b="1"/>
            </a:lvl7pPr>
            <a:lvl8pPr marL="3107887" indent="0">
              <a:buNone/>
              <a:defRPr sz="1554" b="1"/>
            </a:lvl8pPr>
            <a:lvl9pPr marL="3551872" indent="0">
              <a:buNone/>
              <a:defRPr sz="1554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1" y="2432591"/>
            <a:ext cx="5203435" cy="357797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437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4578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876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958855"/>
            <a:ext cx="6196310" cy="4732606"/>
          </a:xfrm>
        </p:spPr>
        <p:txBody>
          <a:bodyPr/>
          <a:lstStyle>
            <a:lvl1pPr>
              <a:defRPr sz="3108"/>
            </a:lvl1pPr>
            <a:lvl2pPr>
              <a:defRPr sz="2718"/>
            </a:lvl2pPr>
            <a:lvl3pPr>
              <a:defRPr sz="2330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715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70" y="443971"/>
            <a:ext cx="3947598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958855"/>
            <a:ext cx="6196310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4" indent="0">
              <a:buNone/>
              <a:defRPr sz="2718"/>
            </a:lvl2pPr>
            <a:lvl3pPr marL="887968" indent="0">
              <a:buNone/>
              <a:defRPr sz="2330"/>
            </a:lvl3pPr>
            <a:lvl4pPr marL="1331952" indent="0">
              <a:buNone/>
              <a:defRPr sz="1942"/>
            </a:lvl4pPr>
            <a:lvl5pPr marL="1775937" indent="0">
              <a:buNone/>
              <a:defRPr sz="1942"/>
            </a:lvl5pPr>
            <a:lvl6pPr marL="2219920" indent="0">
              <a:buNone/>
              <a:defRPr sz="1942"/>
            </a:lvl6pPr>
            <a:lvl7pPr marL="2663904" indent="0">
              <a:buNone/>
              <a:defRPr sz="1942"/>
            </a:lvl7pPr>
            <a:lvl8pPr marL="3107887" indent="0">
              <a:buNone/>
              <a:defRPr sz="1942"/>
            </a:lvl8pPr>
            <a:lvl9pPr marL="3551872" indent="0">
              <a:buNone/>
              <a:defRPr sz="194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70" y="1997870"/>
            <a:ext cx="3947598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4" indent="0">
              <a:buNone/>
              <a:defRPr sz="1360"/>
            </a:lvl2pPr>
            <a:lvl3pPr marL="887968" indent="0">
              <a:buNone/>
              <a:defRPr sz="1164"/>
            </a:lvl3pPr>
            <a:lvl4pPr marL="1331952" indent="0">
              <a:buNone/>
              <a:defRPr sz="970"/>
            </a:lvl4pPr>
            <a:lvl5pPr marL="1775937" indent="0">
              <a:buNone/>
              <a:defRPr sz="970"/>
            </a:lvl5pPr>
            <a:lvl6pPr marL="2219920" indent="0">
              <a:buNone/>
              <a:defRPr sz="970"/>
            </a:lvl6pPr>
            <a:lvl7pPr marL="2663904" indent="0">
              <a:buNone/>
              <a:defRPr sz="970"/>
            </a:lvl7pPr>
            <a:lvl8pPr marL="3107887" indent="0">
              <a:buNone/>
              <a:defRPr sz="970"/>
            </a:lvl8pPr>
            <a:lvl9pPr marL="3551872" indent="0">
              <a:buNone/>
              <a:defRPr sz="97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739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54561"/>
            <a:ext cx="10556677" cy="1287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772799"/>
            <a:ext cx="10556677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C956-5E0A-48D9-8FE2-349983D6AF7B}" type="datetimeFigureOut">
              <a:rPr lang="es-BO" smtClean="0"/>
              <a:t>15/11/2021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172429"/>
            <a:ext cx="4130873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2F6CA-40EE-46BA-BDF5-3A3FB2E218D2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1246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887968" rtl="0" eaLnBrk="1" latinLnBrk="0" hangingPunct="1">
        <a:lnSpc>
          <a:spcPct val="90000"/>
        </a:lnSpc>
        <a:spcBef>
          <a:spcPct val="0"/>
        </a:spcBef>
        <a:buNone/>
        <a:defRPr sz="42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992" indent="-221992" algn="l" defTabSz="887968" rtl="0" eaLnBrk="1" latinLnBrk="0" hangingPunct="1">
        <a:lnSpc>
          <a:spcPct val="90000"/>
        </a:lnSpc>
        <a:spcBef>
          <a:spcPts val="970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97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959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+mn-lt"/>
          <a:ea typeface="+mn-ea"/>
          <a:cs typeface="+mn-cs"/>
        </a:defRPr>
      </a:lvl3pPr>
      <a:lvl4pPr marL="1553944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997928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441911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896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880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63" indent="-221992" algn="l" defTabSz="887968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68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5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3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20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04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887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72" algn="l" defTabSz="887968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5C68F9-6D9E-4C4B-AB07-68629E13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8" r="31517"/>
          <a:stretch/>
        </p:blipFill>
        <p:spPr>
          <a:xfrm>
            <a:off x="1762125" y="371588"/>
            <a:ext cx="5838825" cy="5987823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91D193B-B9D5-425F-B3D7-E2BB5F1A3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27903"/>
              </p:ext>
            </p:extLst>
          </p:nvPr>
        </p:nvGraphicFramePr>
        <p:xfrm>
          <a:off x="6278074" y="1687483"/>
          <a:ext cx="3025620" cy="1527770"/>
        </p:xfrm>
        <a:graphic>
          <a:graphicData uri="http://schemas.openxmlformats.org/drawingml/2006/table">
            <a:tbl>
              <a:tblPr firstRow="1" bandRow="1"/>
              <a:tblGrid>
                <a:gridCol w="36541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1012451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184664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463090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00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21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D0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A5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66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305554"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28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  <p:sp>
        <p:nvSpPr>
          <p:cNvPr id="13" name="Rectángulo redondeado 4">
            <a:extLst>
              <a:ext uri="{FF2B5EF4-FFF2-40B4-BE49-F238E27FC236}">
                <a16:creationId xmlns:a16="http://schemas.microsoft.com/office/drawing/2014/main" id="{B87746AE-300D-4C36-A23F-F25C3D5C5148}"/>
              </a:ext>
            </a:extLst>
          </p:cNvPr>
          <p:cNvSpPr/>
          <p:nvPr/>
        </p:nvSpPr>
        <p:spPr>
          <a:xfrm>
            <a:off x="6506011" y="314259"/>
            <a:ext cx="4616164" cy="98445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BOLIVIA: Cobertura de Vacunación</a:t>
            </a: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 la COVID-19</a:t>
            </a:r>
          </a:p>
          <a:p>
            <a:pPr algn="ctr"/>
            <a:r>
              <a:rPr lang="es-ES" sz="2000" b="1" dirty="0">
                <a:solidFill>
                  <a:srgbClr val="2038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1ra Dosis al 13 de Noviembre 2021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02E7753-8E5F-491B-809E-095F0082284C}"/>
              </a:ext>
            </a:extLst>
          </p:cNvPr>
          <p:cNvSpPr txBox="1"/>
          <p:nvPr/>
        </p:nvSpPr>
        <p:spPr>
          <a:xfrm>
            <a:off x="6585609" y="5968524"/>
            <a:ext cx="565401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 err="1"/>
              <a:t>RNVe</a:t>
            </a:r>
            <a:r>
              <a:rPr lang="es-ES" sz="1400" dirty="0"/>
              <a:t>, Dirección de Epidemiologia (Ministerio de Salud y Deportes)</a:t>
            </a:r>
          </a:p>
          <a:p>
            <a:r>
              <a:rPr lang="es-ES" sz="1400" dirty="0"/>
              <a:t>*Información con cohorte 13 de Noviembre 2021</a:t>
            </a:r>
          </a:p>
          <a:p>
            <a:r>
              <a:rPr lang="es-ES" sz="1050" dirty="0"/>
              <a:t>Y.A.C.H.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1260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1DBF701-D58E-4189-A219-4B808AB8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6" t="2065" r="6179" b="1"/>
          <a:stretch/>
        </p:blipFill>
        <p:spPr>
          <a:xfrm>
            <a:off x="3769207" y="547209"/>
            <a:ext cx="6742347" cy="57201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90AABB-A1AF-4FC3-A54B-369B28C79001}"/>
              </a:ext>
            </a:extLst>
          </p:cNvPr>
          <p:cNvSpPr txBox="1"/>
          <p:nvPr/>
        </p:nvSpPr>
        <p:spPr>
          <a:xfrm>
            <a:off x="9606478" y="0"/>
            <a:ext cx="2520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ORURO: COBERTURA DE VACUNACIÓN CON 1RA DOSIS 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A41981-C006-427E-9C57-5AAF8933CCE1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C91D540-1D66-4FD5-818F-19F3F0F2D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946101"/>
              </p:ext>
            </p:extLst>
          </p:nvPr>
        </p:nvGraphicFramePr>
        <p:xfrm>
          <a:off x="223494" y="141474"/>
          <a:ext cx="2520000" cy="5920671"/>
        </p:xfrm>
        <a:graphic>
          <a:graphicData uri="http://schemas.openxmlformats.org/drawingml/2006/table">
            <a:tbl>
              <a:tblPr/>
              <a:tblGrid>
                <a:gridCol w="1903383">
                  <a:extLst>
                    <a:ext uri="{9D8B030D-6E8A-4147-A177-3AD203B41FA5}">
                      <a16:colId xmlns:a16="http://schemas.microsoft.com/office/drawing/2014/main" val="3964873090"/>
                    </a:ext>
                  </a:extLst>
                </a:gridCol>
                <a:gridCol w="616617">
                  <a:extLst>
                    <a:ext uri="{9D8B030D-6E8A-4147-A177-3AD203B41FA5}">
                      <a16:colId xmlns:a16="http://schemas.microsoft.com/office/drawing/2014/main" val="3281905893"/>
                    </a:ext>
                  </a:extLst>
                </a:gridCol>
              </a:tblGrid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063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Cruz De 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Machacamarca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01220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77468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 Santos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63491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Choro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96473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Esmeralda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052092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90795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Chipaya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97240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Carangas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010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89747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Toledo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9343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Salinas De Garci Mendoza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215844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Rivera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74045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Santuario De Quillacas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358518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9581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93889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Sabaya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7326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82325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Andamarca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088843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Coipasa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23640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Challapata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78263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Turco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10581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Yunguyo De Litoral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68016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Poopo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82388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Choque Cota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008445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Caracollo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604686"/>
                  </a:ext>
                </a:extLst>
              </a:tr>
              <a:tr h="1493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Eucaliptus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7223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Aullagas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338337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Pazña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4235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Totora(Orr)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66342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9994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70059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42941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Huachacalla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88334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62724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Huachacalla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769580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685419"/>
                  </a:ext>
                </a:extLst>
              </a:tr>
              <a:tr h="806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05" marR="4405" marT="440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030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Antequera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31346"/>
                  </a:ext>
                </a:extLst>
              </a:tr>
              <a:tr h="8068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Huachacalla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527353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8A5EE9A-0AAC-4A6E-A4B9-BD89D764A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159345"/>
              </p:ext>
            </p:extLst>
          </p:nvPr>
        </p:nvGraphicFramePr>
        <p:xfrm>
          <a:off x="2793133" y="141474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2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D39D833-052A-4793-A1D4-F6813ABA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1772" r="10333"/>
          <a:stretch/>
        </p:blipFill>
        <p:spPr>
          <a:xfrm>
            <a:off x="4982634" y="194117"/>
            <a:ext cx="7005280" cy="62713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27A843-8CCC-4C38-96D6-BF71F1F06918}"/>
              </a:ext>
            </a:extLst>
          </p:cNvPr>
          <p:cNvSpPr txBox="1"/>
          <p:nvPr/>
        </p:nvSpPr>
        <p:spPr>
          <a:xfrm>
            <a:off x="9184509" y="23701"/>
            <a:ext cx="3055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SANTA CRUZ: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 al 13 de Noviembre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8D0EFA-8441-46F5-A769-C16ABCE7214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880B0C9-BBB9-4429-A343-DD331F636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5885"/>
              </p:ext>
            </p:extLst>
          </p:nvPr>
        </p:nvGraphicFramePr>
        <p:xfrm>
          <a:off x="112669" y="307254"/>
          <a:ext cx="2160000" cy="3574416"/>
        </p:xfrm>
        <a:graphic>
          <a:graphicData uri="http://schemas.openxmlformats.org/drawingml/2006/table">
            <a:tbl>
              <a:tblPr/>
              <a:tblGrid>
                <a:gridCol w="1624924">
                  <a:extLst>
                    <a:ext uri="{9D8B030D-6E8A-4147-A177-3AD203B41FA5}">
                      <a16:colId xmlns:a16="http://schemas.microsoft.com/office/drawing/2014/main" val="3742405944"/>
                    </a:ext>
                  </a:extLst>
                </a:gridCol>
                <a:gridCol w="535076">
                  <a:extLst>
                    <a:ext uri="{9D8B030D-6E8A-4147-A177-3AD203B41FA5}">
                      <a16:colId xmlns:a16="http://schemas.microsoft.com/office/drawing/2014/main" val="365648215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79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Yapacani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38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Pailon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63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Julian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29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Jose De Chiquitos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210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Puente(Stc)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86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 Del Sara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28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Guardia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77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Ascencion De Guarayos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62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Charagua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29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Cuatro Cañadas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602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Warnes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4351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33" marR="6033" marT="6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467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Saipina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007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Fernandez Alonso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584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Carlos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802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439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Urubicha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87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Pampa Grande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41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Juan De Yapacani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0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Cabezas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521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Lomerio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24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Mairana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91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Quirusillas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07016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6BFD397-DAA3-44B4-AAE6-ACA62F455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25841"/>
              </p:ext>
            </p:extLst>
          </p:nvPr>
        </p:nvGraphicFramePr>
        <p:xfrm>
          <a:off x="2326454" y="307254"/>
          <a:ext cx="2520000" cy="5332746"/>
        </p:xfrm>
        <a:graphic>
          <a:graphicData uri="http://schemas.openxmlformats.org/drawingml/2006/table">
            <a:tbl>
              <a:tblPr/>
              <a:tblGrid>
                <a:gridCol w="1970755">
                  <a:extLst>
                    <a:ext uri="{9D8B030D-6E8A-4147-A177-3AD203B41FA5}">
                      <a16:colId xmlns:a16="http://schemas.microsoft.com/office/drawing/2014/main" val="591533310"/>
                    </a:ext>
                  </a:extLst>
                </a:gridCol>
                <a:gridCol w="549245">
                  <a:extLst>
                    <a:ext uri="{9D8B030D-6E8A-4147-A177-3AD203B41FA5}">
                      <a16:colId xmlns:a16="http://schemas.microsoft.com/office/drawing/2014/main" val="10659269"/>
                    </a:ext>
                  </a:extLst>
                </a:gridCol>
              </a:tblGrid>
              <a:tr h="9334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613414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Mineros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11961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Comarapa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41483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Gutierrez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43145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Postrer Valle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06162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Javier(Stc)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524497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Trigal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546958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Torno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03033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87307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Buena Vista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0567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Cuevo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41889"/>
                  </a:ext>
                </a:extLst>
              </a:tr>
              <a:tr h="13872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Rafael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11906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Carmen Rivero Torrez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77173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Suarez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3402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Boyuibe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57953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Concepcion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19847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Porongo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2231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Samaipata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893714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 De Velasco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6353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5256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Miguel De Velasco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10406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Okinawa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15422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Cruz de la Sierra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2556"/>
                  </a:ext>
                </a:extLst>
              </a:tr>
              <a:tr h="7980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088" marR="5088" marT="5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4578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Portachuelo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937363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00002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Quijarro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865364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Matias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622089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 Moro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785959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Vallegrande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34689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General Saavedra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88006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Lagunillas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2957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Robore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317209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Colpa Belgica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63491"/>
                  </a:ext>
                </a:extLst>
              </a:tr>
              <a:tr h="9334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Cotoca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027840"/>
                  </a:ext>
                </a:extLst>
              </a:tr>
              <a:tr h="7980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4469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33C1CEE-0D54-4FF2-83A0-864D753E7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33399"/>
              </p:ext>
            </p:extLst>
          </p:nvPr>
        </p:nvGraphicFramePr>
        <p:xfrm>
          <a:off x="112669" y="50964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3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9F236E-A518-43E6-84D9-BB892421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t="2179" r="13004" b="6007"/>
          <a:stretch/>
        </p:blipFill>
        <p:spPr>
          <a:xfrm>
            <a:off x="3689968" y="202301"/>
            <a:ext cx="6433168" cy="611437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CC086C9-544E-4E92-AB52-C92DD7A08B87}"/>
              </a:ext>
            </a:extLst>
          </p:cNvPr>
          <p:cNvSpPr txBox="1"/>
          <p:nvPr/>
        </p:nvSpPr>
        <p:spPr>
          <a:xfrm>
            <a:off x="9243753" y="44191"/>
            <a:ext cx="2563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BENI: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59D336-B505-4558-8F04-B80E3701E82F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3ECED30-5B31-4CEB-9FD7-2B813C74B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032456"/>
              </p:ext>
            </p:extLst>
          </p:nvPr>
        </p:nvGraphicFramePr>
        <p:xfrm>
          <a:off x="432068" y="465106"/>
          <a:ext cx="2666732" cy="3495375"/>
        </p:xfrm>
        <a:graphic>
          <a:graphicData uri="http://schemas.openxmlformats.org/drawingml/2006/table">
            <a:tbl>
              <a:tblPr/>
              <a:tblGrid>
                <a:gridCol w="2018587">
                  <a:extLst>
                    <a:ext uri="{9D8B030D-6E8A-4147-A177-3AD203B41FA5}">
                      <a16:colId xmlns:a16="http://schemas.microsoft.com/office/drawing/2014/main" val="1830071989"/>
                    </a:ext>
                  </a:extLst>
                </a:gridCol>
                <a:gridCol w="648145">
                  <a:extLst>
                    <a:ext uri="{9D8B030D-6E8A-4147-A177-3AD203B41FA5}">
                      <a16:colId xmlns:a16="http://schemas.microsoft.com/office/drawing/2014/main" val="1370435285"/>
                    </a:ext>
                  </a:extLst>
                </a:gridCol>
              </a:tblGrid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10992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Exaltacion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428967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Javier(Bni)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76801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Loreto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81433"/>
                  </a:ext>
                </a:extLst>
              </a:tr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50640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Borja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97765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28117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Rurrenabaque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62170"/>
                  </a:ext>
                </a:extLst>
              </a:tr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10537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Andres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32473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Magdalena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81391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Joaquin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071951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Huaracaje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86574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699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Ignacio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22158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Trinidad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073704"/>
                  </a:ext>
                </a:extLst>
              </a:tr>
              <a:tr h="693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50" marR="9450" marT="94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68135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Santa Rosa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187546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Siles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0764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Ramon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60168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Riberalta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46193"/>
                  </a:ext>
                </a:extLst>
              </a:tr>
              <a:tr h="13210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Guayaramerin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28275"/>
                  </a:ext>
                </a:extLst>
              </a:tr>
              <a:tr h="693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Baures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41539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C1B52CC-BDC8-46E9-9245-BCB96B64F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645460"/>
              </p:ext>
            </p:extLst>
          </p:nvPr>
        </p:nvGraphicFramePr>
        <p:xfrm>
          <a:off x="432068" y="46773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56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959A71C-880D-4CFA-9922-4F1576132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t="14217" r="11782" b="13850"/>
          <a:stretch/>
        </p:blipFill>
        <p:spPr>
          <a:xfrm>
            <a:off x="3393884" y="1269260"/>
            <a:ext cx="8072530" cy="479048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DA0E93-F259-4650-AEDB-083739C9A7E5}"/>
              </a:ext>
            </a:extLst>
          </p:cNvPr>
          <p:cNvSpPr txBox="1"/>
          <p:nvPr/>
        </p:nvSpPr>
        <p:spPr>
          <a:xfrm>
            <a:off x="8937416" y="76344"/>
            <a:ext cx="3158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PANDO: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A4ED96-CDC2-43A8-AAB0-3ECC71D52DE5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4A8E1409-B63A-491F-9ABC-73F8EF24E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47341"/>
              </p:ext>
            </p:extLst>
          </p:nvPr>
        </p:nvGraphicFramePr>
        <p:xfrm>
          <a:off x="458200" y="509463"/>
          <a:ext cx="2749820" cy="2726415"/>
        </p:xfrm>
        <a:graphic>
          <a:graphicData uri="http://schemas.openxmlformats.org/drawingml/2006/table">
            <a:tbl>
              <a:tblPr/>
              <a:tblGrid>
                <a:gridCol w="2160207">
                  <a:extLst>
                    <a:ext uri="{9D8B030D-6E8A-4147-A177-3AD203B41FA5}">
                      <a16:colId xmlns:a16="http://schemas.microsoft.com/office/drawing/2014/main" val="1225559793"/>
                    </a:ext>
                  </a:extLst>
                </a:gridCol>
                <a:gridCol w="589613">
                  <a:extLst>
                    <a:ext uri="{9D8B030D-6E8A-4147-A177-3AD203B41FA5}">
                      <a16:colId xmlns:a16="http://schemas.microsoft.com/office/drawing/2014/main" val="1914188333"/>
                    </a:ext>
                  </a:extLst>
                </a:gridCol>
              </a:tblGrid>
              <a:tr h="7541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94431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Ingavi (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Humaita</a:t>
                      </a:r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33557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Lorenzo(Pnd)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545920"/>
                  </a:ext>
                </a:extLst>
              </a:tr>
              <a:tr h="6926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73380"/>
                  </a:ext>
                </a:extLst>
              </a:tr>
              <a:tr h="6926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Pedro(Pnd)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310820"/>
                  </a:ext>
                </a:extLst>
              </a:tr>
              <a:tr h="10293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90219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Nuevo Manoa (Nueva Esperanza)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62862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Bolpebra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005164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Eureka (Santos Mercado)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457953"/>
                  </a:ext>
                </a:extLst>
              </a:tr>
              <a:tr h="10293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Porvenir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202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Gonzalo Moreno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307094"/>
                  </a:ext>
                </a:extLst>
              </a:tr>
              <a:tr h="6926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Filadelfia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90807"/>
                  </a:ext>
                </a:extLst>
              </a:tr>
              <a:tr h="13661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Nueva (Loma Alta)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531362"/>
                  </a:ext>
                </a:extLst>
              </a:tr>
              <a:tr h="3635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740" marR="7740" marT="77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838896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Nacebe</a:t>
                      </a:r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(Santa Rosa Del Abuna)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836093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Bella Flor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969193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Cobija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301067"/>
                  </a:ext>
                </a:extLst>
              </a:tr>
              <a:tr h="3635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Rico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765276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86BBC38-3C30-40E1-ADA6-CAC6DFC4B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30451"/>
              </p:ext>
            </p:extLst>
          </p:nvPr>
        </p:nvGraphicFramePr>
        <p:xfrm>
          <a:off x="458200" y="4016903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84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176E5E-4CF5-49A3-872B-4389EE671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r="17882" b="4160"/>
          <a:stretch/>
        </p:blipFill>
        <p:spPr>
          <a:xfrm>
            <a:off x="5120855" y="270249"/>
            <a:ext cx="5949049" cy="560254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FAD182-3D31-4584-B135-3FD9F01DE2E1}"/>
              </a:ext>
            </a:extLst>
          </p:cNvPr>
          <p:cNvSpPr txBox="1"/>
          <p:nvPr/>
        </p:nvSpPr>
        <p:spPr>
          <a:xfrm>
            <a:off x="9892146" y="51980"/>
            <a:ext cx="2355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COCHABAMBA: COBERTURA DE VACUNACIÓN CON 1RA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BDAE02-C2BA-4DE6-8A8B-D95E8E7422EE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048C1BA-728F-4D7A-BA4E-1F8602D43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844247"/>
              </p:ext>
            </p:extLst>
          </p:nvPr>
        </p:nvGraphicFramePr>
        <p:xfrm>
          <a:off x="190888" y="277042"/>
          <a:ext cx="2520001" cy="5155701"/>
        </p:xfrm>
        <a:graphic>
          <a:graphicData uri="http://schemas.openxmlformats.org/drawingml/2006/table">
            <a:tbl>
              <a:tblPr/>
              <a:tblGrid>
                <a:gridCol w="1977686">
                  <a:extLst>
                    <a:ext uri="{9D8B030D-6E8A-4147-A177-3AD203B41FA5}">
                      <a16:colId xmlns:a16="http://schemas.microsoft.com/office/drawing/2014/main" val="3180659779"/>
                    </a:ext>
                  </a:extLst>
                </a:gridCol>
                <a:gridCol w="542315">
                  <a:extLst>
                    <a:ext uri="{9D8B030D-6E8A-4147-A177-3AD203B41FA5}">
                      <a16:colId xmlns:a16="http://schemas.microsoft.com/office/drawing/2014/main" val="1074157414"/>
                    </a:ext>
                  </a:extLst>
                </a:gridCol>
              </a:tblGrid>
              <a:tr h="1317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819290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Tacopaya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72622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27186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Bolivar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875851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Pojo (Cbba)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381661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Colomi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312299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Pasorapa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849889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Tiraque (Cbba)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96496"/>
                  </a:ext>
                </a:extLst>
              </a:tr>
              <a:tr h="14183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Cocapata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679178"/>
                  </a:ext>
                </a:extLst>
              </a:tr>
              <a:tr h="13179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8" marR="5148" marT="51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9929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Morochata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510221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5135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Mizque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2639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30364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Vinto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3678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Ayopaya (V. De Independencia)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970907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Sipe Sipe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1776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Totora(Cbba)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0862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Vila Vila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548472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605319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Colcapirhua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41888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Tiquipaya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4054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Villarroel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60913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Tapacari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6468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Benito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43377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Rivero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27583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59302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Chimore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88614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Shinaota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83388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96548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Tunari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906723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Sacabamba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36100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Capinota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1765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Arque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358381"/>
                  </a:ext>
                </a:extLst>
              </a:tr>
              <a:tr h="13545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Quillacollo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883333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C70EB6C-FD24-4F58-BEDC-278E81AC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75108"/>
              </p:ext>
            </p:extLst>
          </p:nvPr>
        </p:nvGraphicFramePr>
        <p:xfrm>
          <a:off x="2765063" y="277042"/>
          <a:ext cx="2355792" cy="2895600"/>
        </p:xfrm>
        <a:graphic>
          <a:graphicData uri="http://schemas.openxmlformats.org/drawingml/2006/table">
            <a:tbl>
              <a:tblPr/>
              <a:tblGrid>
                <a:gridCol w="1749369">
                  <a:extLst>
                    <a:ext uri="{9D8B030D-6E8A-4147-A177-3AD203B41FA5}">
                      <a16:colId xmlns:a16="http://schemas.microsoft.com/office/drawing/2014/main" val="4128199791"/>
                    </a:ext>
                  </a:extLst>
                </a:gridCol>
                <a:gridCol w="606423">
                  <a:extLst>
                    <a:ext uri="{9D8B030D-6E8A-4147-A177-3AD203B41FA5}">
                      <a16:colId xmlns:a16="http://schemas.microsoft.com/office/drawing/2014/main" val="1471649058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59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Pocona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6184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Alalay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10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Aiquile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224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8642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Cliza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4216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2503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Arbieto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979780"/>
                  </a:ext>
                </a:extLst>
              </a:tr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01341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Omereque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371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Anzaldo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349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Tolata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0576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9281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Cochabamba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2683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Cuchumuela (V. G. Villarroel)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3659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Santivañes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14421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69C0ED7D-1E75-43D4-978F-605AD275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04935"/>
              </p:ext>
            </p:extLst>
          </p:nvPr>
        </p:nvGraphicFramePr>
        <p:xfrm>
          <a:off x="2765063" y="3365500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 startAt="7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5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83E25D-CDD1-4E50-A822-8CD896F647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1" t="4618" r="13896" b="4250"/>
          <a:stretch/>
        </p:blipFill>
        <p:spPr>
          <a:xfrm>
            <a:off x="5162718" y="366779"/>
            <a:ext cx="6756850" cy="606902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2A36D4-412B-45DF-988F-F9C1C810FE3C}"/>
              </a:ext>
            </a:extLst>
          </p:cNvPr>
          <p:cNvSpPr txBox="1"/>
          <p:nvPr/>
        </p:nvSpPr>
        <p:spPr>
          <a:xfrm>
            <a:off x="9096746" y="23701"/>
            <a:ext cx="2991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CHUQUISACA: COBERTURA DE VACUNACIÓN CON </a:t>
            </a:r>
          </a:p>
          <a:p>
            <a:pPr algn="ctr"/>
            <a:r>
              <a:rPr lang="es-ES" sz="2000" dirty="0"/>
              <a:t>1RA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A679E5-7C5C-435E-BAE0-7F14839764A9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1E5081-F47F-4628-BB4A-2CBCE07D9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594827"/>
              </p:ext>
            </p:extLst>
          </p:nvPr>
        </p:nvGraphicFramePr>
        <p:xfrm>
          <a:off x="262879" y="412767"/>
          <a:ext cx="2880001" cy="5044340"/>
        </p:xfrm>
        <a:graphic>
          <a:graphicData uri="http://schemas.openxmlformats.org/drawingml/2006/table">
            <a:tbl>
              <a:tblPr/>
              <a:tblGrid>
                <a:gridCol w="2225317">
                  <a:extLst>
                    <a:ext uri="{9D8B030D-6E8A-4147-A177-3AD203B41FA5}">
                      <a16:colId xmlns:a16="http://schemas.microsoft.com/office/drawing/2014/main" val="379795526"/>
                    </a:ext>
                  </a:extLst>
                </a:gridCol>
                <a:gridCol w="654684">
                  <a:extLst>
                    <a:ext uri="{9D8B030D-6E8A-4147-A177-3AD203B41FA5}">
                      <a16:colId xmlns:a16="http://schemas.microsoft.com/office/drawing/2014/main" val="1132847287"/>
                    </a:ext>
                  </a:extLst>
                </a:gridCol>
              </a:tblGrid>
              <a:tr h="11030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802191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93860"/>
                  </a:ext>
                </a:extLst>
              </a:tr>
              <a:tr h="11030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34382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Tarabuco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43689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Charcas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425618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Incahuasi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52583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62451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Tarvita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970216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Zudañez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03339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Yamparaez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901823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Sopachuy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419832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Mojocoya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99862"/>
                  </a:ext>
                </a:extLst>
              </a:tr>
              <a:tr h="110309">
                <a:tc gridSpan="2">
                  <a:txBody>
                    <a:bodyPr/>
                    <a:lstStyle/>
                    <a:p>
                      <a:pPr marL="0" marR="0" lvl="0" indent="0" algn="ctr" defTabSz="88796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890050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Lucas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95748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Culpina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85949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99151"/>
                  </a:ext>
                </a:extLst>
              </a:tr>
              <a:tr h="10268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Azurduy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484859"/>
                  </a:ext>
                </a:extLst>
              </a:tr>
              <a:tr h="10268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314801"/>
                  </a:ext>
                </a:extLst>
              </a:tr>
              <a:tr h="10268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Alcala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86323"/>
                  </a:ext>
                </a:extLst>
              </a:tr>
              <a:tr h="10268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Las Carreras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253813"/>
                  </a:ext>
                </a:extLst>
              </a:tr>
              <a:tr h="10268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Yotala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73375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Camataqui (C. Villa Abecia)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22146"/>
                  </a:ext>
                </a:extLst>
              </a:tr>
              <a:tr h="11030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31269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Villar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568054"/>
                  </a:ext>
                </a:extLst>
              </a:tr>
              <a:tr h="102684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Camargo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9913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Huacaya (Villa De Huacaya)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200847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Machareti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84544"/>
                  </a:ext>
                </a:extLst>
              </a:tr>
              <a:tr h="102348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Serrano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78046"/>
                  </a:ext>
                </a:extLst>
              </a:tr>
              <a:tr h="1362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Vaca Guzman (Muyupampa)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46723"/>
                  </a:ext>
                </a:extLst>
              </a:tr>
              <a:tr h="11030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695" marR="5695" marT="569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703618"/>
                  </a:ext>
                </a:extLst>
              </a:tr>
              <a:tr h="11165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Padilla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793448"/>
                  </a:ext>
                </a:extLst>
              </a:tr>
              <a:tr h="11165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Huacareta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525823"/>
                  </a:ext>
                </a:extLst>
              </a:tr>
              <a:tr h="11165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9423"/>
                  </a:ext>
                </a:extLst>
              </a:tr>
              <a:tr h="11165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Monteagudo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741645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BB3168D-9906-49A7-9EE1-B38BCA5A5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77678"/>
              </p:ext>
            </p:extLst>
          </p:nvPr>
        </p:nvGraphicFramePr>
        <p:xfrm>
          <a:off x="3193679" y="412767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Municipio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96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ABA6220-543E-4A40-AA12-02B9DA0AB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9" t="25951" r="12540" b="11176"/>
          <a:stretch/>
        </p:blipFill>
        <p:spPr>
          <a:xfrm>
            <a:off x="2767476" y="1163012"/>
            <a:ext cx="7549869" cy="47991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95A8CD3-65C5-4FCD-A25D-58B0AFE3B662}"/>
              </a:ext>
            </a:extLst>
          </p:cNvPr>
          <p:cNvSpPr txBox="1"/>
          <p:nvPr/>
        </p:nvSpPr>
        <p:spPr>
          <a:xfrm>
            <a:off x="9440407" y="96995"/>
            <a:ext cx="252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TARIJA: COBERTURA DE VACUNACIÓN </a:t>
            </a:r>
          </a:p>
          <a:p>
            <a:pPr algn="ctr"/>
            <a:r>
              <a:rPr lang="es-ES" sz="2000" dirty="0"/>
              <a:t>CON 1RA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38446-BF64-4936-9FCA-E93172504D9B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0A678A2-186A-4B80-AC51-DB6B6688B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316395"/>
              </p:ext>
            </p:extLst>
          </p:nvPr>
        </p:nvGraphicFramePr>
        <p:xfrm>
          <a:off x="279218" y="336496"/>
          <a:ext cx="2311582" cy="2352675"/>
        </p:xfrm>
        <a:graphic>
          <a:graphicData uri="http://schemas.openxmlformats.org/drawingml/2006/table">
            <a:tbl>
              <a:tblPr/>
              <a:tblGrid>
                <a:gridCol w="1887060">
                  <a:extLst>
                    <a:ext uri="{9D8B030D-6E8A-4147-A177-3AD203B41FA5}">
                      <a16:colId xmlns:a16="http://schemas.microsoft.com/office/drawing/2014/main" val="2978664278"/>
                    </a:ext>
                  </a:extLst>
                </a:gridCol>
                <a:gridCol w="424522">
                  <a:extLst>
                    <a:ext uri="{9D8B030D-6E8A-4147-A177-3AD203B41FA5}">
                      <a16:colId xmlns:a16="http://schemas.microsoft.com/office/drawing/2014/main" val="613625982"/>
                    </a:ext>
                  </a:extLst>
                </a:gridCol>
              </a:tblGrid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64356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Yunchara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1553"/>
                  </a:ext>
                </a:extLst>
              </a:tr>
              <a:tr h="1809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976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Puente(</a:t>
                      </a:r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Tja</a:t>
                      </a:r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0163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Bermejo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34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Entre Rios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4891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Padcaya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99138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Yacuiba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746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Carapari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7205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Uriondo (A. Concepcion)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3198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Lorenzo(Tja)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869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 Montes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158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Tarija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33576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567B278-E00B-4630-AE59-65861C052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4002"/>
              </p:ext>
            </p:extLst>
          </p:nvPr>
        </p:nvGraphicFramePr>
        <p:xfrm>
          <a:off x="279218" y="2844931"/>
          <a:ext cx="2209982" cy="969700"/>
        </p:xfrm>
        <a:graphic>
          <a:graphicData uri="http://schemas.openxmlformats.org/drawingml/2006/table">
            <a:tbl>
              <a:tblPr firstRow="1" bandRow="1"/>
              <a:tblGrid>
                <a:gridCol w="224352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51361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70842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6342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30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5CAFD0C-88ED-46E5-97CC-65A89545B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7" r="31112"/>
          <a:stretch/>
        </p:blipFill>
        <p:spPr>
          <a:xfrm>
            <a:off x="5784691" y="160907"/>
            <a:ext cx="4012710" cy="640918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652DF-C0CF-4710-AEEF-230197CD9724}"/>
              </a:ext>
            </a:extLst>
          </p:cNvPr>
          <p:cNvSpPr txBox="1"/>
          <p:nvPr/>
        </p:nvSpPr>
        <p:spPr>
          <a:xfrm>
            <a:off x="9293628" y="-1"/>
            <a:ext cx="27951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LA PAZ: COBERTURA DE VACUNACIÓN CON </a:t>
            </a:r>
          </a:p>
          <a:p>
            <a:pPr algn="ctr"/>
            <a:r>
              <a:rPr lang="es-ES" sz="2000" dirty="0"/>
              <a:t>1RA DOSIS 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04BFA5-B334-45D4-AE6B-8563D71098F8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EC49C62-F0E5-41BD-BF68-56C581A3C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163294"/>
              </p:ext>
            </p:extLst>
          </p:nvPr>
        </p:nvGraphicFramePr>
        <p:xfrm>
          <a:off x="87843" y="147210"/>
          <a:ext cx="2249290" cy="6327321"/>
        </p:xfrm>
        <a:graphic>
          <a:graphicData uri="http://schemas.openxmlformats.org/drawingml/2006/table">
            <a:tbl>
              <a:tblPr/>
              <a:tblGrid>
                <a:gridCol w="1778978">
                  <a:extLst>
                    <a:ext uri="{9D8B030D-6E8A-4147-A177-3AD203B41FA5}">
                      <a16:colId xmlns:a16="http://schemas.microsoft.com/office/drawing/2014/main" val="2595231229"/>
                    </a:ext>
                  </a:extLst>
                </a:gridCol>
                <a:gridCol w="470312">
                  <a:extLst>
                    <a:ext uri="{9D8B030D-6E8A-4147-A177-3AD203B41FA5}">
                      <a16:colId xmlns:a16="http://schemas.microsoft.com/office/drawing/2014/main" val="1197110336"/>
                    </a:ext>
                  </a:extLst>
                </a:gridCol>
              </a:tblGrid>
              <a:tr h="12193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1468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Ancoraimes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11842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Aucapata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5878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Caquiaviri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3769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Tito Yupanqui (Parquipujio)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7873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Calacoto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3397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Gral. J.J. Perez (Charazani)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7486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72754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1537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Sorata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47489"/>
                  </a:ext>
                </a:extLst>
              </a:tr>
              <a:tr h="12193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218" marR="4218" marT="42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63729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Apolo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7654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99798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Catacora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26060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Callapa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97832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Sapahaqui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18514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Pelechuco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27735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Sica Sica (Villa Aroma)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354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Mecapaca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5865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Carabuco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4613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33689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Chacarilla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00889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Charaña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41499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Asunta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744538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1886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Mocomoco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82968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Batallas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471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Ichoca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6920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Licoma Pampa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881943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Alto Beni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10802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Cairoma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001996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Comanche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46705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78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Pucarani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645966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Huata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231640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Tacacoma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24818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Waldo Ballivian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2019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Colquencha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86637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Chulumani (V. De La Libertad)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42891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Copacabana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67690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Guanay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68714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11031"/>
                  </a:ext>
                </a:extLst>
              </a:tr>
              <a:tr h="126066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Taraco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24020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32540F8-B4B3-4D91-8E54-1F6A70104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32420"/>
              </p:ext>
            </p:extLst>
          </p:nvPr>
        </p:nvGraphicFramePr>
        <p:xfrm>
          <a:off x="2407925" y="147209"/>
          <a:ext cx="2037174" cy="4013325"/>
        </p:xfrm>
        <a:graphic>
          <a:graphicData uri="http://schemas.openxmlformats.org/drawingml/2006/table">
            <a:tbl>
              <a:tblPr/>
              <a:tblGrid>
                <a:gridCol w="1528149">
                  <a:extLst>
                    <a:ext uri="{9D8B030D-6E8A-4147-A177-3AD203B41FA5}">
                      <a16:colId xmlns:a16="http://schemas.microsoft.com/office/drawing/2014/main" val="3508852470"/>
                    </a:ext>
                  </a:extLst>
                </a:gridCol>
                <a:gridCol w="509025">
                  <a:extLst>
                    <a:ext uri="{9D8B030D-6E8A-4147-A177-3AD203B41FA5}">
                      <a16:colId xmlns:a16="http://schemas.microsoft.com/office/drawing/2014/main" val="2309482939"/>
                    </a:ext>
                  </a:extLst>
                </a:gridCol>
              </a:tblGrid>
              <a:tr h="16053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083" marR="4083" marT="40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41393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Tiawanacu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469232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Caranavi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54128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Andres De Machaca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42086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Curahuara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1426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Coripata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2960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Inquisivi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888211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Jesus De Machaca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1767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 Coro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331654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Perez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6769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Quiabaya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886289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Santiago De Machaca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59692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Ayo Ayo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47374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Coroico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10607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Irupana (Villa De Lanza)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94577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Palos Blancos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330194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Chua Cocani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72787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Huarina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1293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733333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Patacamaya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077942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Tipuani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1938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Cajuata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14068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Calamarca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9083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Escoma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982735"/>
                  </a:ext>
                </a:extLst>
              </a:tr>
              <a:tr h="160533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Papel Pampa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29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2B573E5-0B5C-47F1-B3C4-81138F7E1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06960"/>
              </p:ext>
            </p:extLst>
          </p:nvPr>
        </p:nvGraphicFramePr>
        <p:xfrm>
          <a:off x="4477519" y="147209"/>
          <a:ext cx="2037175" cy="3712845"/>
        </p:xfrm>
        <a:graphic>
          <a:graphicData uri="http://schemas.openxmlformats.org/drawingml/2006/table">
            <a:tbl>
              <a:tblPr/>
              <a:tblGrid>
                <a:gridCol w="1464367">
                  <a:extLst>
                    <a:ext uri="{9D8B030D-6E8A-4147-A177-3AD203B41FA5}">
                      <a16:colId xmlns:a16="http://schemas.microsoft.com/office/drawing/2014/main" val="3993016938"/>
                    </a:ext>
                  </a:extLst>
                </a:gridCol>
                <a:gridCol w="572808">
                  <a:extLst>
                    <a:ext uri="{9D8B030D-6E8A-4147-A177-3AD203B41FA5}">
                      <a16:colId xmlns:a16="http://schemas.microsoft.com/office/drawing/2014/main" val="3689955206"/>
                    </a:ext>
                  </a:extLst>
                </a:gridCol>
              </a:tblGrid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73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Colquiri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06899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Huatajata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142888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Laja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08686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Luribay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8845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Teoponte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728020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692755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Ixiamas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07399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Palca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495886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Desaguadero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953678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Guaqui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89642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Collana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55973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Puerto Acosta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58574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Tiquina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9820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Umala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571999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880342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Nazacara De Pacajes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15526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Yanacachi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05968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Buena Ventura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803352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Viacha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338872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Alto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158702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21281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Achocalla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39771"/>
                  </a:ext>
                </a:extLst>
              </a:tr>
              <a:tr h="8861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916304"/>
                  </a:ext>
                </a:extLst>
              </a:tr>
              <a:tr h="8861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 Paz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56199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2D069024-1A38-4132-8086-2186537CF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380383"/>
              </p:ext>
            </p:extLst>
          </p:nvPr>
        </p:nvGraphicFramePr>
        <p:xfrm>
          <a:off x="9962252" y="1468390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 algn="l" fontAlgn="t">
                        <a:buAutoNum type="arabicPlain"/>
                      </a:pPr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28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CD480A1-7F15-4E7E-BE1F-54D55D91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4" r="28821"/>
          <a:stretch/>
        </p:blipFill>
        <p:spPr>
          <a:xfrm>
            <a:off x="5463620" y="246355"/>
            <a:ext cx="5334440" cy="62382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82DF4A7-65BA-4CAA-BE1A-23B19C9A1D3E}"/>
              </a:ext>
            </a:extLst>
          </p:cNvPr>
          <p:cNvSpPr txBox="1"/>
          <p:nvPr/>
        </p:nvSpPr>
        <p:spPr>
          <a:xfrm>
            <a:off x="9673904" y="23701"/>
            <a:ext cx="25657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POTOSÍ: COBERTURA DE VACUNACIÓN CON 1RA DOSIS</a:t>
            </a:r>
          </a:p>
          <a:p>
            <a:pPr algn="ctr"/>
            <a:r>
              <a:rPr lang="es-ES" sz="2000" dirty="0"/>
              <a:t>al 13 de Noviembre 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54CB79-84AA-4526-B1B9-201354DA8D20}"/>
              </a:ext>
            </a:extLst>
          </p:cNvPr>
          <p:cNvSpPr txBox="1"/>
          <p:nvPr/>
        </p:nvSpPr>
        <p:spPr>
          <a:xfrm>
            <a:off x="8924637" y="6235752"/>
            <a:ext cx="33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Fuente: </a:t>
            </a:r>
            <a:r>
              <a:rPr lang="es-ES" sz="800" dirty="0" err="1"/>
              <a:t>RNVe</a:t>
            </a:r>
            <a:r>
              <a:rPr lang="es-ES" sz="800" dirty="0"/>
              <a:t>, Dirección de Epidemiologia (Ministerio de Salud y Deportes)</a:t>
            </a:r>
          </a:p>
          <a:p>
            <a:r>
              <a:rPr lang="es-ES" sz="800" dirty="0"/>
              <a:t>*Información con cohorte 13 de Noviembre 2021</a:t>
            </a:r>
          </a:p>
          <a:p>
            <a:r>
              <a:rPr lang="es-ES" sz="400" dirty="0"/>
              <a:t>Y.A.C.H.</a:t>
            </a:r>
            <a:endParaRPr lang="es-ES" sz="8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57AC032-4641-4A3E-B332-ACD2A5D46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24663"/>
              </p:ext>
            </p:extLst>
          </p:nvPr>
        </p:nvGraphicFramePr>
        <p:xfrm>
          <a:off x="216401" y="259615"/>
          <a:ext cx="2520000" cy="4130306"/>
        </p:xfrm>
        <a:graphic>
          <a:graphicData uri="http://schemas.openxmlformats.org/drawingml/2006/table">
            <a:tbl>
              <a:tblPr/>
              <a:tblGrid>
                <a:gridCol w="1929899">
                  <a:extLst>
                    <a:ext uri="{9D8B030D-6E8A-4147-A177-3AD203B41FA5}">
                      <a16:colId xmlns:a16="http://schemas.microsoft.com/office/drawing/2014/main" val="3910103345"/>
                    </a:ext>
                  </a:extLst>
                </a:gridCol>
                <a:gridCol w="590101">
                  <a:extLst>
                    <a:ext uri="{9D8B030D-6E8A-4147-A177-3AD203B41FA5}">
                      <a16:colId xmlns:a16="http://schemas.microsoft.com/office/drawing/2014/main" val="3360070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56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Pedro De Buena Vista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53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Tinguipaya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51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Chuquihuta Ayllu Jucumani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D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0133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Coberturas Baja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48" marR="5848" marT="58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20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Acacio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052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Colquechaca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401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Belen De Urmiri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83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Pocoata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87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Mojinete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174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Toro Toro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49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Antonio De Esmoruco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410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Ravelo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070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Ckochas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89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Chayanta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88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Ocuri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169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222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Tacobamba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171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793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83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Tomave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13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Uncia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19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P.De Quemes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91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Arampampa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45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Betanzos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807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P. De Lipez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834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Sacaca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597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Yocalla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9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340800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36E471D-A89D-4D78-8451-18D8C42AB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68427"/>
              </p:ext>
            </p:extLst>
          </p:nvPr>
        </p:nvGraphicFramePr>
        <p:xfrm>
          <a:off x="2806147" y="259616"/>
          <a:ext cx="2520000" cy="2567572"/>
        </p:xfrm>
        <a:graphic>
          <a:graphicData uri="http://schemas.openxmlformats.org/drawingml/2006/table">
            <a:tbl>
              <a:tblPr/>
              <a:tblGrid>
                <a:gridCol w="1819563">
                  <a:extLst>
                    <a:ext uri="{9D8B030D-6E8A-4147-A177-3AD203B41FA5}">
                      <a16:colId xmlns:a16="http://schemas.microsoft.com/office/drawing/2014/main" val="1645412698"/>
                    </a:ext>
                  </a:extLst>
                </a:gridCol>
                <a:gridCol w="700437">
                  <a:extLst>
                    <a:ext uri="{9D8B030D-6E8A-4147-A177-3AD203B41FA5}">
                      <a16:colId xmlns:a16="http://schemas.microsoft.com/office/drawing/2014/main" val="1488260289"/>
                    </a:ext>
                  </a:extLst>
                </a:gridCol>
              </a:tblGrid>
              <a:tr h="1043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911041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Cotagaita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846259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Chaqui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01925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Caiza "D"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680170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Vitichi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429245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Caripuyo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2538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Llallagua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34236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Tahua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47431"/>
                  </a:ext>
                </a:extLst>
              </a:tr>
              <a:tr h="1043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Muy Buena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93958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Villazon</a:t>
                      </a:r>
                      <a:endParaRPr lang="es-BO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71281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Colcha "K"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616998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Uyuni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554166"/>
                  </a:ext>
                </a:extLst>
              </a:tr>
              <a:tr h="174892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San Agustin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25385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Potosí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866801"/>
                  </a:ext>
                </a:extLst>
              </a:tr>
              <a:tr h="1043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BO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Cobertura Excelente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138431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Tupiza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782491"/>
                  </a:ext>
                </a:extLst>
              </a:tr>
              <a:tr h="103097">
                <a:tc>
                  <a:txBody>
                    <a:bodyPr/>
                    <a:lstStyle/>
                    <a:p>
                      <a:pPr algn="l" fontAlgn="b"/>
                      <a:r>
                        <a:rPr lang="es-BO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Atocha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B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2621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973E172-509E-48D5-83D8-9A89DD4D4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383881"/>
              </p:ext>
            </p:extLst>
          </p:nvPr>
        </p:nvGraphicFramePr>
        <p:xfrm>
          <a:off x="2806147" y="3476045"/>
          <a:ext cx="2126481" cy="969700"/>
        </p:xfrm>
        <a:graphic>
          <a:graphicData uri="http://schemas.openxmlformats.org/drawingml/2006/table">
            <a:tbl>
              <a:tblPr firstRow="1" bandRow="1"/>
              <a:tblGrid>
                <a:gridCol w="215875">
                  <a:extLst>
                    <a:ext uri="{9D8B030D-6E8A-4147-A177-3AD203B41FA5}">
                      <a16:colId xmlns:a16="http://schemas.microsoft.com/office/drawing/2014/main" val="3267364903"/>
                    </a:ext>
                  </a:extLst>
                </a:gridCol>
                <a:gridCol w="819194">
                  <a:extLst>
                    <a:ext uri="{9D8B030D-6E8A-4147-A177-3AD203B41FA5}">
                      <a16:colId xmlns:a16="http://schemas.microsoft.com/office/drawing/2014/main" val="1375016487"/>
                    </a:ext>
                  </a:extLst>
                </a:gridCol>
                <a:gridCol w="68165">
                  <a:extLst>
                    <a:ext uri="{9D8B030D-6E8A-4147-A177-3AD203B41FA5}">
                      <a16:colId xmlns:a16="http://schemas.microsoft.com/office/drawing/2014/main" val="3525204869"/>
                    </a:ext>
                  </a:extLst>
                </a:gridCol>
                <a:gridCol w="1023247">
                  <a:extLst>
                    <a:ext uri="{9D8B030D-6E8A-4147-A177-3AD203B41FA5}">
                      <a16:colId xmlns:a16="http://schemas.microsoft.com/office/drawing/2014/main" val="4018669883"/>
                    </a:ext>
                  </a:extLst>
                </a:gridCol>
              </a:tblGrid>
              <a:tr h="76379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473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a 20 %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5441383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73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a 40 %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8102901"/>
                  </a:ext>
                </a:extLst>
              </a:tr>
              <a:tr h="17469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3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a 60 %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032096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 a 80 %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10395"/>
                  </a:ext>
                </a:extLst>
              </a:tr>
              <a:tr h="156364"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861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 a 100 %</a:t>
                      </a:r>
                    </a:p>
                  </a:txBody>
                  <a:tcPr marL="11060" marR="11060" marT="11060" marB="0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s-BO" sz="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60" marR="11060" marT="1106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B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  Municipios</a:t>
                      </a:r>
                    </a:p>
                  </a:txBody>
                  <a:tcPr marL="11060" marR="11060" marT="11060" marB="0" anchor="ctr">
                    <a:lnL w="31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5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316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</TotalTime>
  <Words>2169</Words>
  <Application>Microsoft Office PowerPoint</Application>
  <PresentationFormat>Personalizado</PresentationFormat>
  <Paragraphs>923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Yessid Alan Coya Huarita</dc:creator>
  <cp:lastModifiedBy>Epidemiologia</cp:lastModifiedBy>
  <cp:revision>40</cp:revision>
  <dcterms:created xsi:type="dcterms:W3CDTF">2021-08-26T15:00:53Z</dcterms:created>
  <dcterms:modified xsi:type="dcterms:W3CDTF">2021-11-15T16:46:25Z</dcterms:modified>
</cp:coreProperties>
</file>